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/>
    <p:restoredTop sz="62177" autoAdjust="0"/>
  </p:normalViewPr>
  <p:slideViewPr>
    <p:cSldViewPr>
      <p:cViewPr varScale="1">
        <p:scale>
          <a:sx n="72" d="100"/>
          <a:sy n="72" d="100"/>
        </p:scale>
        <p:origin x="2056" y="20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3" d="100"/>
          <a:sy n="103" d="100"/>
        </p:scale>
        <p:origin x="4840" y="184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B693382-CD96-445D-9D3A-1E51EA55BDCF}" type="datetimeFigureOut">
              <a:rPr lang="en-GB" smtClean="0"/>
              <a:t>17/08/2019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98999C1-73E2-433A-9F79-BC01ABB2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58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Defnyddiwyd yr aradr yn yr hen Aifft o tua 600 CC. Defnyddiwyd offer symlach fel ffyn cloddio a hŵs yn gynharach nag aradr.</a:t>
            </a:r>
          </a:p>
          <a:p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Tynnwyd aradr yn wreiddiol gan bobl ond yn ddiweddarach, defnyddiwyd ychen, ceffylau a mulod.</a:t>
            </a:r>
          </a:p>
          <a:p>
            <a:r>
              <a:rPr lang="cy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Daeth y chwyldro diwydiannol â pheiriannau tyniant wedi’u pweru gan stêm ar gyfer aredig o tua 1850 a thractorau peiriant tanio mewnol o tua 1910.</a:t>
            </a:r>
            <a:r>
              <a:rPr lang="cy-GB" noProof="0" dirty="0">
                <a:effectLst/>
              </a:rPr>
              <a:t> </a:t>
            </a:r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3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ffermwyr yn defnyddio byrnwr i gasglu a chrynhoi gwair (glaswellt sych) a gwellt (coesyn o wenith a haidd). Mae’r gwair yn ffynhonnell fwyd ar gyfer gwartheg a defaid yn ystod misoedd y gaeaf, a defnyddir gwellt ar gyfer gwely anifeiliaid.</a:t>
            </a:r>
          </a:p>
          <a:p>
            <a:r>
              <a:rPr lang="cy-GB" dirty="0"/>
              <a:t>Mae rhai byrnwyr yn lapio’r bêls yn llawn mewn plastig i gadw’r glaw i ffwrdd.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99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cnydau’n cael gwared ar faetholion o’r pridd ac mae angen ailosod maetholion os yw’r pridd i aros yn ffrwythlon. </a:t>
            </a:r>
          </a:p>
          <a:p>
            <a:r>
              <a:rPr lang="cy-GB" dirty="0"/>
              <a:t>Mae tail o ddefaid a gwartheg yn cynnwys llawer o faetholion ac mae’n cael ei wasgaru ar gaeau gyda thaenwr tail. </a:t>
            </a:r>
          </a:p>
          <a:p>
            <a:r>
              <a:rPr lang="cy-GB" dirty="0"/>
              <a:t>Mae’r tail yn dadelfennu ac yn dychwelyd maetholion i’r pridd.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39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Nid oes angen tractor ar rai peiriannau fferm i’w tynnu neu ei gyrru: maent yn hunan-yrru.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75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Mae’r dyrnwr medi yn torri’r gwenith neu’r haidd ac yn gwahanu’r grawn o’r coesyn (gwellt). </a:t>
            </a:r>
          </a:p>
          <a:p>
            <a:r>
              <a:rPr lang="cy-GB" dirty="0"/>
              <a:t>Mae’r grawn yn mynd yn syth i drelar ac mae’r gwellt gwastraff yn dod allan yn y cefn.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79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angen cynaeafu pys cyn gynted ag y byddant yn aeddfed. </a:t>
            </a:r>
          </a:p>
          <a:p>
            <a:r>
              <a:rPr lang="cy-GB" dirty="0"/>
              <a:t>Mae’r cynaeafwr pys yn torri’r planhigion pys i lawr ac yn popio’r pys allan o’r codennau. </a:t>
            </a:r>
          </a:p>
          <a:p>
            <a:r>
              <a:rPr lang="cy-GB" dirty="0"/>
              <a:t>Mae’r pys yn cael eu storio yn y cynaeafwr a’u gwagio pan fydd yn llawn.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4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gan y chwistrellwr cnwd hunan-yrru gliriad uchel i chwistrellu cnydau tal heb eu gwastatáu. </a:t>
            </a:r>
          </a:p>
          <a:p>
            <a:r>
              <a:rPr lang="cy-GB" dirty="0"/>
              <a:t>Fel rheol mae ganddo ferwau chwistrellu ehangach na theclyn chwistrellu ar gyfer tractor ac mae ganddo danc mwy ar gyfer yr hylifau y mae’n eu chwistrellu.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1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ffrithiant yn rym cyswllt sy’n ddefnyddiol mewn llawer o achosion. </a:t>
            </a:r>
          </a:p>
          <a:p>
            <a:r>
              <a:rPr lang="cy-GB" dirty="0"/>
              <a:t>Er enghraifft, pe na bai ffrithiant, ni fyddem yn gallu cerdded, ac ni allai cerbydau lywio na brecio. </a:t>
            </a:r>
          </a:p>
          <a:p>
            <a:r>
              <a:rPr lang="cy-GB" dirty="0"/>
              <a:t>Ni fyddai gwrthrychau yn aros ar silffoedd neu fyrddau: byddent yn llithro i ffwrdd mewn ffordd debyg i rolio marmor pe bai’r llethr lleiaf.</a:t>
            </a:r>
          </a:p>
          <a:p>
            <a:r>
              <a:rPr lang="cy-GB" dirty="0"/>
              <a:t>Mae gan deiars tractor wadn dwfn sydd wedi’i gynllunio i afael mewn tir meddal, gwlyb.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79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Ni allwn sledio ar laswellt oherwydd fod gormod o ffrithiant. </a:t>
            </a:r>
          </a:p>
          <a:p>
            <a:r>
              <a:rPr lang="cy-GB" dirty="0"/>
              <a:t>Nid ydym am gael ffrithiant rhwng rhannau symudol mewn peiriannau oherwydd fod ffrithiant yn achosi gwresogi a gwisgo. </a:t>
            </a:r>
          </a:p>
          <a:p>
            <a:r>
              <a:rPr lang="cy-GB" dirty="0"/>
              <a:t>Mae defnyddio berynnau ac iro yn ddwy ffordd y gellir lleihau ffrithiant.</a:t>
            </a:r>
          </a:p>
          <a:p>
            <a:r>
              <a:rPr lang="cy-GB" dirty="0"/>
              <a:t>Gallech gael plant i rwbio eu dwylo gyda’i gilydd yn egnïol i deimlo’r gwres a gynhyrchir gan ffrithiant a dangos sut mae rhoi hylif fel glanweithydd dwylo neu hufen llaw yn lleihau ffrithiant a gwres.</a:t>
            </a: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49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torri a throi pridd a chynaeafu cnydau yn gofyn am offer miniog i leihau ffrithiant. </a:t>
            </a:r>
          </a:p>
          <a:p>
            <a:r>
              <a:rPr lang="cy-GB" dirty="0"/>
              <a:t>Mae’r fferm yn amgylchedd anodd ar gyfer rhannau symudol oherwydd gall llwch a graean achosi ffrithiant diangen a thraul mewn peiriannau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312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Mae’r sleid hon yn cyflwyno’r ymchwiliad trwy ddangos i blant sut y byddant yn mesur y grym ffrithiant trwy dynnu bloc pren gyda mesurydd grym. </a:t>
            </a:r>
          </a:p>
          <a:p>
            <a:r>
              <a:rPr lang="cy-GB" dirty="0"/>
              <a:t>Esboniwch fod yn rhaid tynnu’r bloc ar gyflymder cyson mewn llinell syth i fesur y grym ffrithiant llithro. </a:t>
            </a:r>
          </a:p>
          <a:p>
            <a:r>
              <a:rPr lang="cy-GB" dirty="0"/>
              <a:t>Yn ddelfrydol, byddwch chi’n dangos i’r plant yr offer y byddan nhw’n ei ddefnyddio, a sut i fesur y grym ffrithiant llithro. </a:t>
            </a:r>
          </a:p>
          <a:p>
            <a:r>
              <a:rPr lang="cy-GB" dirty="0"/>
              <a:t>Sylwch y gallai fod yn anodd i’r plant ddarllen mesurydd wrth iddynt dynnu’r bloc ymlaen: gall fod y darlleniad amrywio os na allant dynnu’r bloc yn llyfn ac ar gyflymder cyson.</a:t>
            </a:r>
          </a:p>
          <a:p>
            <a:endParaRPr lang="cy-GB" dirty="0"/>
          </a:p>
          <a:p>
            <a:r>
              <a:rPr lang="cy-GB" dirty="0"/>
              <a:t>Gofynnwch gwestiynau fel: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Beth allai newid maint y grym ffrithiant?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Pam fo’n rhaid i’r wyneb fod yn wastad?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dirty="0"/>
              <a:t>Pa gwestiwn am ffrithiant yr hoffech chi ymchwilio iddo?</a:t>
            </a: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16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Defnyddir tractorau gydag amrywiaeth o wahanol offer. </a:t>
            </a:r>
          </a:p>
          <a:p>
            <a:r>
              <a:rPr lang="cy-GB" dirty="0"/>
              <a:t>Mae’r rhain yn cysylltu â’r tractor gan ddefnyddio breichiau cryf, symudol a / neu gwt. </a:t>
            </a:r>
          </a:p>
          <a:p>
            <a:r>
              <a:rPr lang="cy-GB" dirty="0"/>
              <a:t>Gall y breichiau godi rhai offer er mwyn teithio. Mae rhai offer yn cael eu gyrru gan siafft sy’n gysylltiedig â’r tractor.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1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Mae’r ffermwr hwn yn plannu hadau gan ddefnyddio dril hadau. </a:t>
            </a:r>
          </a:p>
          <a:p>
            <a:r>
              <a:rPr lang="cy-GB" dirty="0"/>
              <a:t>Mae’r dril hadau yn crafu rhych fach yn y pridd, yn plannu’r hadau yn y rhych ac yna’n eu gorchuddio â phridd.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0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aradr yn defnyddio llafn finiog i dorri trwy’r ddaear a throi’r pridd drosodd. </a:t>
            </a:r>
          </a:p>
          <a:p>
            <a:r>
              <a:rPr lang="cy-GB" dirty="0"/>
              <a:t>Mae’r tractor bach hwn yn tynnu aradr dwy gyfran, ond gall erydr modern gael chwech neu fwy o rannau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3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Defnyddir llyfn disg i dorri a throi pridd sydd eisoes wedi’i aredig. </a:t>
            </a:r>
          </a:p>
          <a:p>
            <a:r>
              <a:rPr lang="cy-GB" dirty="0"/>
              <a:t>Mae tir wedi’i aredig fel arfer yn cael ei lyfnu cyn ei blannu.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5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cynaeafwyr moron yn codi moron o’r ddaear wrth eu coesyn, mae olwynion yn taflu ymaith y rhan fwyaf o’r pridd ac yna mae llafnau’n torri’r coesyn i ffwrdd. </a:t>
            </a:r>
          </a:p>
          <a:p>
            <a:r>
              <a:rPr lang="cy-GB" dirty="0"/>
              <a:t>Yna bydd y moron yn mynd i hopiwr neu drelar gerllaw ar gludfelt.</a:t>
            </a:r>
          </a:p>
          <a:p>
            <a:r>
              <a:rPr lang="cy-GB" dirty="0"/>
              <a:t>Gweler y fideo: https://www.youtube.com/watch?v=xDsZC-s6V9g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0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 cynaeafwyr tatws yn gwneud gwaith tebyg, ond ni allwch dynnu tatws o’r ddaear wrth y coesyn. </a:t>
            </a:r>
          </a:p>
          <a:p>
            <a:r>
              <a:rPr lang="cy-GB" dirty="0"/>
              <a:t>Mae cynaeafwr tatws yn cloddio’r tatws gyda’r pridd ac yna yn eu gwahanu.</a:t>
            </a:r>
          </a:p>
          <a:p>
            <a:r>
              <a:rPr lang="cy-GB" dirty="0"/>
              <a:t>Mae rhai cynaeafwyr tatws yn hunan-yrru ond mae’r un a ddangosir yma yn cael ei dynnu gan dractor.</a:t>
            </a: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262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Mae’r cynaeafwr tatws hwn yn gwahanu’r tatws o’r pridd ac yn gollwng y tatws ar ei ben. Rhaid i bobl godi’r tatws wedyn!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291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Chwistrellydd cnwd wedi’i yrru gan dractor</a:t>
            </a:r>
          </a:p>
          <a:p>
            <a:r>
              <a:rPr lang="cy-GB" dirty="0"/>
              <a:t>Mae rhai cnydau’n cael eu chwistrellu â phryfladdwyr i ladd plâu pryfed. Mae rhai cnydau’n cael eu chwistrellu â ffwngladdiad i’w hatal rhag llwydo. Mae rhai cnydau’n cael eu chwistrellu â chwynladdwyr i ladd chwyn.</a:t>
            </a:r>
          </a:p>
          <a:p>
            <a:r>
              <a:rPr lang="cy-GB" dirty="0"/>
              <a:t>Nid yw llawer o bobl yn gwybod fod chwistrellu cnydau hefyd yn cael ei ddefnyddio mewn ffermio organig.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999C1-73E2-433A-9F79-BC01ABB22F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2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A5B7F2-5EAD-194D-8855-9B32BD11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8DDA39-1F28-9B47-85EE-C5CA52D76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DB7488-5ACA-264A-A0F2-DC7A64EE80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22985"/>
            <a:ext cx="3034680" cy="455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C237B-ACBA-984E-8D77-7E55C2B52C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16" y="6309320"/>
            <a:ext cx="1717848" cy="4708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82D02-F609-A049-8C72-709C40934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98072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  <a:p>
            <a:pPr lvl="2"/>
            <a:r>
              <a:rPr lang="cy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22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VAG Rundschrift 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400"/>
        </a:spcBef>
        <a:buFontTx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14325" indent="-314325" algn="l" defTabSz="914400" rtl="0" eaLnBrk="1" latinLnBrk="0" hangingPunct="1">
        <a:spcBef>
          <a:spcPts val="400"/>
        </a:spcBef>
        <a:buFont typeface="Arial" panose="020B0604020202020204" pitchFamily="34" charset="0"/>
        <a:buChar char="•"/>
        <a:tabLst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5475" indent="-269875" algn="l" defTabSz="914400" rtl="0" eaLnBrk="1" latinLnBrk="0" hangingPunct="1">
        <a:spcBef>
          <a:spcPts val="400"/>
        </a:spcBef>
        <a:buFont typeface="System Font"/>
        <a:buChar char="–"/>
        <a:tabLst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C6845-A2DE-494A-92C0-8A0EE3485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9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BCF4C-43C0-134D-892B-568910F97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43E0A-4B81-4D49-B78D-6CACBB1F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848" y="2332726"/>
            <a:ext cx="5022304" cy="31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0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2DC32-32BF-D443-A047-1AAEA40D8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07764-EE24-5243-8A3E-771506DC7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216" y="1931237"/>
            <a:ext cx="5292080" cy="32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3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879E7-3FFA-D54C-9183-3A210F9D3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F82D80-C0E2-0845-808B-AB03C72F7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844" y="2073540"/>
            <a:ext cx="5094312" cy="3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6EA45-6DD4-E94D-A3AD-1195C064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628800"/>
            <a:ext cx="5651243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5CF7F-29F0-FD43-930F-E39050AD0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B705E-36E0-F948-8AE4-36AB15B5C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E636A-447F-084A-BD80-8E9891BC8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84" y="1988840"/>
            <a:ext cx="534481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9FC02-7B7A-934C-B479-9EE462264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41D03D-E77E-1149-A265-75CD6B543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322" y="1916832"/>
            <a:ext cx="534335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6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2596A-E3EB-E647-A21B-EAD7D38F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34650-2F52-B146-9606-7AE6BA3A2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204864"/>
            <a:ext cx="5256584" cy="32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9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D662A-1A2D-C743-8F4F-9285B9238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DB1DB9-3341-7442-88C6-5E1E11CBC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556792"/>
            <a:ext cx="207663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2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073AE-41A2-8D4D-B288-9560FC934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505" y="2132856"/>
            <a:ext cx="2470495" cy="3312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FAD0D-B65D-F549-97A5-D9B745C4B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5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61DCAB-FFD6-C646-B2A8-A734B756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703" y="1606488"/>
            <a:ext cx="2454021" cy="3645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C49F4-E072-574C-A787-19A461B29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0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FD04-B13A-7B4E-81F2-4CAEA9246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1B8B0-EB94-8E4B-BAEC-E7118FA93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724" y="1772816"/>
            <a:ext cx="4968552" cy="30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52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CC1A5-0F20-AF45-8B7F-0F60BF9AB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9B397-F2B8-264D-AEEE-1F107F3A2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814" y="2604392"/>
            <a:ext cx="5634372" cy="19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BE5F6-66DA-FC47-8E1B-755672E57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24" y="2060848"/>
            <a:ext cx="5454352" cy="3690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756FD-CD4D-9742-9436-4FF014AF1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98510-0CFD-9747-99FE-421999E75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CECF0-7F96-5F45-9496-72229C974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916832"/>
            <a:ext cx="538340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10A5E-7809-4F4C-92AB-64728AE6C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7CB7-615C-E044-82F2-EEC8566EC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988840"/>
            <a:ext cx="533552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7A6BF-0AFD-C147-B058-BF469FD77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0FCE2-1F4D-6342-9A29-05DD34039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895" y="1916832"/>
            <a:ext cx="525140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4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FCD4D-0FE4-A34A-B5FE-ABE3CDCA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FAA71-7C9F-6248-A118-8EBB0248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824" y="1844824"/>
            <a:ext cx="5454352" cy="34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7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99117-47D6-414F-B468-49BFB44AB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C1766-2ACA-FA40-8A3A-FF59B8218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820" y="1916832"/>
            <a:ext cx="5526360" cy="34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5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6FE5C-1F4A-574B-BFCA-BF74D328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85D0F-FDBC-1246-840A-A6424B5B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930853"/>
            <a:ext cx="5328592" cy="32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30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1022</Words>
  <Application>Microsoft Macintosh PowerPoint</Application>
  <PresentationFormat>On-screen Show (4:3)</PresentationFormat>
  <Paragraphs>73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System Font</vt:lpstr>
      <vt:lpstr>VAG Rundschrift 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GHFOO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Banham</dc:creator>
  <cp:lastModifiedBy>Nick Smith</cp:lastModifiedBy>
  <cp:revision>98</cp:revision>
  <cp:lastPrinted>2019-05-21T20:39:57Z</cp:lastPrinted>
  <dcterms:created xsi:type="dcterms:W3CDTF">2019-05-20T20:17:17Z</dcterms:created>
  <dcterms:modified xsi:type="dcterms:W3CDTF">2019-08-17T17:15:00Z</dcterms:modified>
</cp:coreProperties>
</file>